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6" d="100"/>
          <a:sy n="76" d="100"/>
        </p:scale>
        <p:origin x="-89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C9C49AF9-BDB8-5C48-BB13-92D63D4915AA}" type="datetimeFigureOut">
              <a:rPr lang="en-US" smtClean="0"/>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2891336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9C49AF9-BDB8-5C48-BB13-92D63D4915AA}" type="datetimeFigureOut">
              <a:rPr lang="en-US" smtClean="0"/>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3580228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9C49AF9-BDB8-5C48-BB13-92D63D4915AA}" type="datetimeFigureOut">
              <a:rPr lang="en-US" smtClean="0"/>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1293550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9C49AF9-BDB8-5C48-BB13-92D63D4915AA}" type="datetimeFigureOut">
              <a:rPr lang="en-US" smtClean="0"/>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3753449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C9C49AF9-BDB8-5C48-BB13-92D63D4915AA}" type="datetimeFigureOut">
              <a:rPr lang="en-US" smtClean="0"/>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879092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C9C49AF9-BDB8-5C48-BB13-92D63D4915AA}" type="datetimeFigureOut">
              <a:rPr lang="en-US" smtClean="0"/>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19582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C9C49AF9-BDB8-5C48-BB13-92D63D4915AA}" type="datetimeFigureOut">
              <a:rPr lang="en-US" smtClean="0"/>
              <a:t>6/16/2014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3679192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C9C49AF9-BDB8-5C48-BB13-92D63D4915AA}" type="datetimeFigureOut">
              <a:rPr lang="en-US" smtClean="0"/>
              <a:t>6/16/2014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3035474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C49AF9-BDB8-5C48-BB13-92D63D4915AA}" type="datetimeFigureOut">
              <a:rPr lang="en-US" smtClean="0"/>
              <a:t>6/16/2014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3251755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9C49AF9-BDB8-5C48-BB13-92D63D4915AA}" type="datetimeFigureOut">
              <a:rPr lang="en-US" smtClean="0"/>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139778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9C49AF9-BDB8-5C48-BB13-92D63D4915AA}" type="datetimeFigureOut">
              <a:rPr lang="en-US" smtClean="0"/>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C8731C-D5F3-3547-B6E5-A10E82398306}" type="slidenum">
              <a:rPr lang="en-US" smtClean="0"/>
              <a:t>‹#›</a:t>
            </a:fld>
            <a:endParaRPr lang="en-US"/>
          </a:p>
        </p:txBody>
      </p:sp>
    </p:spTree>
    <p:extLst>
      <p:ext uri="{BB962C8B-B14F-4D97-AF65-F5344CB8AC3E}">
        <p14:creationId xmlns:p14="http://schemas.microsoft.com/office/powerpoint/2010/main" val="200781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C49AF9-BDB8-5C48-BB13-92D63D4915AA}" type="datetimeFigureOut">
              <a:rPr lang="en-US" smtClean="0"/>
              <a:t>6/16/2014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C8731C-D5F3-3547-B6E5-A10E82398306}" type="slidenum">
              <a:rPr lang="en-US" smtClean="0"/>
              <a:t>‹#›</a:t>
            </a:fld>
            <a:endParaRPr lang="en-US"/>
          </a:p>
        </p:txBody>
      </p:sp>
    </p:spTree>
    <p:extLst>
      <p:ext uri="{BB962C8B-B14F-4D97-AF65-F5344CB8AC3E}">
        <p14:creationId xmlns:p14="http://schemas.microsoft.com/office/powerpoint/2010/main" val="1556607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OUT OF CHAOS COMES ORDER </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SEN CASE LAW UPDATE </a:t>
            </a:r>
          </a:p>
          <a:p>
            <a:r>
              <a:rPr lang="en-US" dirty="0" smtClean="0"/>
              <a:t>FIONA SCOLDING/ALEX CAMPBELL </a:t>
            </a:r>
          </a:p>
          <a:p>
            <a:r>
              <a:rPr lang="en-US" dirty="0" smtClean="0"/>
              <a:t>HARDWICKE BUILDING </a:t>
            </a:r>
          </a:p>
          <a:p>
            <a:r>
              <a:rPr lang="en-US" dirty="0" smtClean="0"/>
              <a:t>18</a:t>
            </a:r>
            <a:r>
              <a:rPr lang="en-US" baseline="30000" dirty="0" smtClean="0"/>
              <a:t>TH</a:t>
            </a:r>
            <a:r>
              <a:rPr lang="en-US" dirty="0" smtClean="0"/>
              <a:t> JUNE 2014 </a:t>
            </a:r>
            <a:endParaRPr lang="en-US" dirty="0"/>
          </a:p>
        </p:txBody>
      </p:sp>
    </p:spTree>
    <p:extLst>
      <p:ext uri="{BB962C8B-B14F-4D97-AF65-F5344CB8AC3E}">
        <p14:creationId xmlns:p14="http://schemas.microsoft.com/office/powerpoint/2010/main" val="3387487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 v Warrington (4) </a:t>
            </a:r>
            <a:endParaRPr lang="en-US" dirty="0"/>
          </a:p>
        </p:txBody>
      </p:sp>
      <p:sp>
        <p:nvSpPr>
          <p:cNvPr id="3" name="Content Placeholder 2"/>
          <p:cNvSpPr>
            <a:spLocks noGrp="1"/>
          </p:cNvSpPr>
          <p:nvPr>
            <p:ph idx="1"/>
          </p:nvPr>
        </p:nvSpPr>
        <p:spPr/>
        <p:txBody>
          <a:bodyPr/>
          <a:lstStyle/>
          <a:p>
            <a:r>
              <a:rPr lang="en-US" dirty="0" smtClean="0"/>
              <a:t>Timely reminder that the resources to be taken account of under Schedule 27, </a:t>
            </a:r>
            <a:r>
              <a:rPr lang="en-US" dirty="0" err="1" smtClean="0"/>
              <a:t>para</a:t>
            </a:r>
            <a:r>
              <a:rPr lang="en-US" dirty="0" smtClean="0"/>
              <a:t> 3 are solely those of the LA in its education functions and no other (following B v Harrow) </a:t>
            </a:r>
          </a:p>
          <a:p>
            <a:r>
              <a:rPr lang="en-US" dirty="0" smtClean="0"/>
              <a:t>But given that s9 exercise would follow anyway in the event that parental preference is refused under </a:t>
            </a:r>
            <a:r>
              <a:rPr lang="en-US" dirty="0" err="1" smtClean="0"/>
              <a:t>Sched</a:t>
            </a:r>
            <a:r>
              <a:rPr lang="en-US" dirty="0" smtClean="0"/>
              <a:t> 27, other costs may then become relevant.  </a:t>
            </a:r>
            <a:endParaRPr lang="en-US" dirty="0"/>
          </a:p>
        </p:txBody>
      </p:sp>
    </p:spTree>
    <p:extLst>
      <p:ext uri="{BB962C8B-B14F-4D97-AF65-F5344CB8AC3E}">
        <p14:creationId xmlns:p14="http://schemas.microsoft.com/office/powerpoint/2010/main" val="3014377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costs?  </a:t>
            </a:r>
            <a:endParaRPr lang="en-US" dirty="0"/>
          </a:p>
        </p:txBody>
      </p:sp>
      <p:sp>
        <p:nvSpPr>
          <p:cNvPr id="3" name="Content Placeholder 2"/>
          <p:cNvSpPr>
            <a:spLocks noGrp="1"/>
          </p:cNvSpPr>
          <p:nvPr>
            <p:ph idx="1"/>
          </p:nvPr>
        </p:nvSpPr>
        <p:spPr/>
        <p:txBody>
          <a:bodyPr/>
          <a:lstStyle/>
          <a:p>
            <a:r>
              <a:rPr lang="en-US" dirty="0" smtClean="0"/>
              <a:t>Given new definition, will always be social and health care related to education.  </a:t>
            </a:r>
          </a:p>
          <a:p>
            <a:r>
              <a:rPr lang="en-US" dirty="0" smtClean="0"/>
              <a:t>Also respite care/other sorts of fostering/accommodation </a:t>
            </a:r>
          </a:p>
          <a:p>
            <a:r>
              <a:rPr lang="en-US" dirty="0" smtClean="0"/>
              <a:t>Additional housing costs?  </a:t>
            </a:r>
          </a:p>
          <a:p>
            <a:r>
              <a:rPr lang="en-US" dirty="0" smtClean="0"/>
              <a:t>Nursing care provided by NHS if will be provided at the parental choice of placement.  </a:t>
            </a:r>
            <a:endParaRPr lang="en-US" dirty="0"/>
          </a:p>
        </p:txBody>
      </p:sp>
    </p:spTree>
    <p:extLst>
      <p:ext uri="{BB962C8B-B14F-4D97-AF65-F5344CB8AC3E}">
        <p14:creationId xmlns:p14="http://schemas.microsoft.com/office/powerpoint/2010/main" val="2034647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steps to take </a:t>
            </a:r>
            <a:endParaRPr lang="en-US" dirty="0"/>
          </a:p>
        </p:txBody>
      </p:sp>
      <p:sp>
        <p:nvSpPr>
          <p:cNvPr id="3" name="Content Placeholder 2"/>
          <p:cNvSpPr>
            <a:spLocks noGrp="1"/>
          </p:cNvSpPr>
          <p:nvPr>
            <p:ph idx="1"/>
          </p:nvPr>
        </p:nvSpPr>
        <p:spPr/>
        <p:txBody>
          <a:bodyPr/>
          <a:lstStyle/>
          <a:p>
            <a:r>
              <a:rPr lang="en-US" dirty="0" smtClean="0"/>
              <a:t>CCG have duty to co-operate under s322 and have strengthened duties under new Act </a:t>
            </a:r>
          </a:p>
          <a:p>
            <a:r>
              <a:rPr lang="en-US" dirty="0" smtClean="0"/>
              <a:t>Also part of Public Health Improvement Boards </a:t>
            </a:r>
          </a:p>
          <a:p>
            <a:r>
              <a:rPr lang="en-US" dirty="0" smtClean="0"/>
              <a:t>Need to have figures from them if they charge the LA for education services </a:t>
            </a:r>
          </a:p>
          <a:p>
            <a:r>
              <a:rPr lang="en-US" dirty="0" smtClean="0"/>
              <a:t>Social services budgets – need to know what is pre=funded and what is not.  </a:t>
            </a:r>
            <a:endParaRPr lang="en-US" dirty="0"/>
          </a:p>
        </p:txBody>
      </p:sp>
    </p:spTree>
    <p:extLst>
      <p:ext uri="{BB962C8B-B14F-4D97-AF65-F5344CB8AC3E}">
        <p14:creationId xmlns:p14="http://schemas.microsoft.com/office/powerpoint/2010/main" val="261333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v Surrey 	</a:t>
            </a:r>
            <a:endParaRPr lang="en-US" dirty="0"/>
          </a:p>
        </p:txBody>
      </p:sp>
      <p:sp>
        <p:nvSpPr>
          <p:cNvPr id="3" name="Content Placeholder 2"/>
          <p:cNvSpPr>
            <a:spLocks noGrp="1"/>
          </p:cNvSpPr>
          <p:nvPr>
            <p:ph idx="1"/>
          </p:nvPr>
        </p:nvSpPr>
        <p:spPr/>
        <p:txBody>
          <a:bodyPr/>
          <a:lstStyle/>
          <a:p>
            <a:r>
              <a:rPr lang="en-US" dirty="0" smtClean="0"/>
              <a:t>2014 UKUT 4 </a:t>
            </a:r>
          </a:p>
          <a:p>
            <a:r>
              <a:rPr lang="en-US" dirty="0" smtClean="0"/>
              <a:t>When should the FTT permit an extension of time when a parent is late in bringing the appeal? </a:t>
            </a:r>
          </a:p>
          <a:p>
            <a:r>
              <a:rPr lang="en-US" dirty="0" smtClean="0"/>
              <a:t>Mum appealed in person and about a month out of time .  Tribunal refused to allow the appeal.  </a:t>
            </a:r>
          </a:p>
          <a:p>
            <a:r>
              <a:rPr lang="en-US" dirty="0" smtClean="0"/>
              <a:t>UT said FTT was wrong.  </a:t>
            </a:r>
          </a:p>
          <a:p>
            <a:endParaRPr lang="en-US" dirty="0"/>
          </a:p>
        </p:txBody>
      </p:sp>
    </p:spTree>
    <p:extLst>
      <p:ext uri="{BB962C8B-B14F-4D97-AF65-F5344CB8AC3E}">
        <p14:creationId xmlns:p14="http://schemas.microsoft.com/office/powerpoint/2010/main" val="2057490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v Surrey (2)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FTT found that the right to permit a late appeal was unfettered: </a:t>
            </a:r>
          </a:p>
          <a:p>
            <a:r>
              <a:rPr lang="en-US" dirty="0" smtClean="0"/>
              <a:t>Have to look at length and reasons for delay, chances of the appeal succeeding and the degree of prejudice to the other side </a:t>
            </a:r>
          </a:p>
          <a:p>
            <a:r>
              <a:rPr lang="en-US" dirty="0" smtClean="0"/>
              <a:t>Also the impact of other users of the system </a:t>
            </a:r>
          </a:p>
          <a:p>
            <a:r>
              <a:rPr lang="en-US" dirty="0" smtClean="0"/>
              <a:t>Must look at the merits of the appeal when considering whether to extend time . </a:t>
            </a:r>
          </a:p>
          <a:p>
            <a:r>
              <a:rPr lang="en-US" dirty="0" smtClean="0"/>
              <a:t>No duty to hold a hearing, however, before reaching a decision of delay.   </a:t>
            </a:r>
          </a:p>
          <a:p>
            <a:endParaRPr lang="en-US" dirty="0"/>
          </a:p>
        </p:txBody>
      </p:sp>
    </p:spTree>
    <p:extLst>
      <p:ext uri="{BB962C8B-B14F-4D97-AF65-F5344CB8AC3E}">
        <p14:creationId xmlns:p14="http://schemas.microsoft.com/office/powerpoint/2010/main" val="3180762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 v The Authority </a:t>
            </a:r>
            <a:endParaRPr lang="en-US" dirty="0"/>
          </a:p>
        </p:txBody>
      </p:sp>
      <p:sp>
        <p:nvSpPr>
          <p:cNvPr id="3" name="Content Placeholder 2"/>
          <p:cNvSpPr>
            <a:spLocks noGrp="1"/>
          </p:cNvSpPr>
          <p:nvPr>
            <p:ph idx="1"/>
          </p:nvPr>
        </p:nvSpPr>
        <p:spPr/>
        <p:txBody>
          <a:bodyPr>
            <a:normAutofit fontScale="92500"/>
          </a:bodyPr>
          <a:lstStyle/>
          <a:p>
            <a:r>
              <a:rPr lang="en-US" dirty="0" smtClean="0"/>
              <a:t>UKUT 624 </a:t>
            </a:r>
          </a:p>
          <a:p>
            <a:r>
              <a:rPr lang="en-US" dirty="0" smtClean="0"/>
              <a:t>Meaning of “taught in small groups” within a Statement.  </a:t>
            </a:r>
          </a:p>
          <a:p>
            <a:r>
              <a:rPr lang="en-US" dirty="0" smtClean="0"/>
              <a:t>Taught in small groups meant that she should be taught in small classes within school, not in a small supported group within a normal class size.  </a:t>
            </a:r>
          </a:p>
          <a:p>
            <a:r>
              <a:rPr lang="en-US" dirty="0" smtClean="0"/>
              <a:t>Tribunal should make it clear what meant by taught in small groups within the Statement to ensure appropriate specificity.  </a:t>
            </a:r>
            <a:endParaRPr lang="en-US" dirty="0"/>
          </a:p>
        </p:txBody>
      </p:sp>
    </p:spTree>
    <p:extLst>
      <p:ext uri="{BB962C8B-B14F-4D97-AF65-F5344CB8AC3E}">
        <p14:creationId xmlns:p14="http://schemas.microsoft.com/office/powerpoint/2010/main" val="1949906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SG v LB Bromley 	</a:t>
            </a:r>
            <a:endParaRPr lang="en-US" dirty="0"/>
          </a:p>
        </p:txBody>
      </p:sp>
      <p:sp>
        <p:nvSpPr>
          <p:cNvPr id="3" name="Content Placeholder 2"/>
          <p:cNvSpPr>
            <a:spLocks noGrp="1"/>
          </p:cNvSpPr>
          <p:nvPr>
            <p:ph idx="1"/>
          </p:nvPr>
        </p:nvSpPr>
        <p:spPr/>
        <p:txBody>
          <a:bodyPr>
            <a:normAutofit fontScale="92500"/>
          </a:bodyPr>
          <a:lstStyle/>
          <a:p>
            <a:r>
              <a:rPr lang="en-US" dirty="0" smtClean="0"/>
              <a:t>[2013] UKUT 619 </a:t>
            </a:r>
          </a:p>
          <a:p>
            <a:r>
              <a:rPr lang="en-US" dirty="0" smtClean="0"/>
              <a:t>Tribunal had not erred in finding that his selective </a:t>
            </a:r>
            <a:r>
              <a:rPr lang="en-US" dirty="0" err="1" smtClean="0"/>
              <a:t>mutism</a:t>
            </a:r>
            <a:r>
              <a:rPr lang="en-US" dirty="0" smtClean="0"/>
              <a:t> was non educational in nature and could be dealt with within a specialist therapy </a:t>
            </a:r>
            <a:r>
              <a:rPr lang="en-US" dirty="0" err="1" smtClean="0"/>
              <a:t>centre</a:t>
            </a:r>
            <a:r>
              <a:rPr lang="en-US" dirty="0" smtClean="0"/>
              <a:t> not related to his education </a:t>
            </a:r>
          </a:p>
          <a:p>
            <a:r>
              <a:rPr lang="en-US" dirty="0" smtClean="0"/>
              <a:t>However this was a s319/  s19 case (child was out of school) – the Tribunal had failed to grapple with whether or not he should be provided with a full time package out of school.  </a:t>
            </a:r>
            <a:endParaRPr lang="en-US" dirty="0"/>
          </a:p>
        </p:txBody>
      </p:sp>
    </p:spTree>
    <p:extLst>
      <p:ext uri="{BB962C8B-B14F-4D97-AF65-F5344CB8AC3E}">
        <p14:creationId xmlns:p14="http://schemas.microsoft.com/office/powerpoint/2010/main" val="3552030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 v  Essex CC </a:t>
            </a:r>
            <a:endParaRPr lang="en-US" dirty="0"/>
          </a:p>
        </p:txBody>
      </p:sp>
      <p:sp>
        <p:nvSpPr>
          <p:cNvPr id="3" name="Content Placeholder 2"/>
          <p:cNvSpPr>
            <a:spLocks noGrp="1"/>
          </p:cNvSpPr>
          <p:nvPr>
            <p:ph idx="1"/>
          </p:nvPr>
        </p:nvSpPr>
        <p:spPr/>
        <p:txBody>
          <a:bodyPr/>
          <a:lstStyle/>
          <a:p>
            <a:r>
              <a:rPr lang="en-US" dirty="0" smtClean="0"/>
              <a:t>[2013] UKUT 534 </a:t>
            </a:r>
          </a:p>
          <a:p>
            <a:r>
              <a:rPr lang="en-US" dirty="0" smtClean="0"/>
              <a:t>What is a school?  </a:t>
            </a:r>
          </a:p>
          <a:p>
            <a:r>
              <a:rPr lang="en-US" dirty="0" smtClean="0"/>
              <a:t>LA had named unit attached to an Academy which was a project for pupils with </a:t>
            </a:r>
            <a:r>
              <a:rPr lang="en-US" dirty="0" err="1" smtClean="0"/>
              <a:t>behavioural</a:t>
            </a:r>
            <a:r>
              <a:rPr lang="en-US" dirty="0" smtClean="0"/>
              <a:t> difficulties to have them reintegrated back into their mainstream school.  The child would be , however, registered at a PRU </a:t>
            </a:r>
            <a:endParaRPr lang="en-US" dirty="0"/>
          </a:p>
        </p:txBody>
      </p:sp>
    </p:spTree>
    <p:extLst>
      <p:ext uri="{BB962C8B-B14F-4D97-AF65-F5344CB8AC3E}">
        <p14:creationId xmlns:p14="http://schemas.microsoft.com/office/powerpoint/2010/main" val="12713932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 v Essex ( 2 )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Tribunal found that as he was registered with  a PRU, they did not need to investigate whether or not the actual provision was a school </a:t>
            </a:r>
          </a:p>
          <a:p>
            <a:r>
              <a:rPr lang="en-US" dirty="0" smtClean="0"/>
              <a:t>UT found that was wrong: child could only be educated other than at a school if school based provision was not appropriate under s319.  The Tribunal had erred by not asking whether or not the project provision was or was not a school.</a:t>
            </a:r>
          </a:p>
          <a:p>
            <a:r>
              <a:rPr lang="en-US" dirty="0" smtClean="0"/>
              <a:t>However Tribunal found that it looked very much like a school and had the usual indicia for it (curriculum, governance, regulation, financing, admin) and that it was not unlawful for the FTT to have named the PRU together with the project in Part 4 of the Statement.    </a:t>
            </a:r>
            <a:endParaRPr lang="en-US" dirty="0"/>
          </a:p>
        </p:txBody>
      </p:sp>
    </p:spTree>
    <p:extLst>
      <p:ext uri="{BB962C8B-B14F-4D97-AF65-F5344CB8AC3E}">
        <p14:creationId xmlns:p14="http://schemas.microsoft.com/office/powerpoint/2010/main" val="3031929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BUCKS CC V HW</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[2013] UKUT 470 </a:t>
            </a:r>
          </a:p>
          <a:p>
            <a:r>
              <a:rPr lang="en-US" dirty="0" smtClean="0"/>
              <a:t>What is necessary for the purposes of determining whether or not there should be a statutory assessment?  </a:t>
            </a:r>
          </a:p>
          <a:p>
            <a:r>
              <a:rPr lang="en-US" dirty="0" smtClean="0"/>
              <a:t>Necessary was somewhere between indispensible and useful or reasonable.  </a:t>
            </a:r>
          </a:p>
          <a:p>
            <a:r>
              <a:rPr lang="en-US" dirty="0" smtClean="0"/>
              <a:t>Whether something was necessary assumes a reason and a purpose which is to identify whether further educational provision was or would be required </a:t>
            </a:r>
          </a:p>
          <a:p>
            <a:r>
              <a:rPr lang="en-US" dirty="0" smtClean="0"/>
              <a:t>Consideration of such issues had to look to the future, and not simply the current situation.  </a:t>
            </a:r>
            <a:endParaRPr lang="en-US" dirty="0"/>
          </a:p>
        </p:txBody>
      </p:sp>
    </p:spTree>
    <p:extLst>
      <p:ext uri="{BB962C8B-B14F-4D97-AF65-F5344CB8AC3E}">
        <p14:creationId xmlns:p14="http://schemas.microsoft.com/office/powerpoint/2010/main" val="2262141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 CASE LAW </a:t>
            </a:r>
            <a:endParaRPr lang="en-US" dirty="0"/>
          </a:p>
        </p:txBody>
      </p:sp>
      <p:sp>
        <p:nvSpPr>
          <p:cNvPr id="3" name="Content Placeholder 2"/>
          <p:cNvSpPr>
            <a:spLocks noGrp="1"/>
          </p:cNvSpPr>
          <p:nvPr>
            <p:ph idx="1"/>
          </p:nvPr>
        </p:nvSpPr>
        <p:spPr/>
        <p:txBody>
          <a:bodyPr/>
          <a:lstStyle/>
          <a:p>
            <a:pPr marL="0" indent="0">
              <a:buNone/>
            </a:pPr>
            <a:r>
              <a:rPr lang="en-US" dirty="0" smtClean="0"/>
              <a:t>Two objectives: </a:t>
            </a:r>
          </a:p>
          <a:p>
            <a:pPr marL="514350" indent="-514350">
              <a:buAutoNum type="alphaLcParenBoth"/>
            </a:pPr>
            <a:r>
              <a:rPr lang="en-US" dirty="0" smtClean="0"/>
              <a:t>Recent case law </a:t>
            </a:r>
          </a:p>
          <a:p>
            <a:pPr marL="514350" indent="-514350">
              <a:buAutoNum type="alphaLcParenBoth"/>
            </a:pPr>
            <a:r>
              <a:rPr lang="en-US" dirty="0" smtClean="0"/>
              <a:t>Encourage debate around future challenges under the CFA 2014. </a:t>
            </a:r>
          </a:p>
          <a:p>
            <a:pPr marL="0" indent="0">
              <a:buNone/>
            </a:pPr>
            <a:endParaRPr lang="en-US" dirty="0"/>
          </a:p>
        </p:txBody>
      </p:sp>
    </p:spTree>
    <p:extLst>
      <p:ext uri="{BB962C8B-B14F-4D97-AF65-F5344CB8AC3E}">
        <p14:creationId xmlns:p14="http://schemas.microsoft.com/office/powerpoint/2010/main" val="2130234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Bucks CC v HW (2) </a:t>
            </a:r>
            <a:endParaRPr lang="en-US" dirty="0"/>
          </a:p>
        </p:txBody>
      </p:sp>
      <p:sp>
        <p:nvSpPr>
          <p:cNvPr id="3" name="Content Placeholder 2"/>
          <p:cNvSpPr>
            <a:spLocks noGrp="1"/>
          </p:cNvSpPr>
          <p:nvPr>
            <p:ph idx="1"/>
          </p:nvPr>
        </p:nvSpPr>
        <p:spPr/>
        <p:txBody>
          <a:bodyPr/>
          <a:lstStyle/>
          <a:p>
            <a:r>
              <a:rPr lang="en-US" dirty="0" smtClean="0"/>
              <a:t>Court gave general guidance on LA’s appealing </a:t>
            </a:r>
          </a:p>
          <a:p>
            <a:r>
              <a:rPr lang="en-US" dirty="0" smtClean="0"/>
              <a:t>Identified that if wished to appeal, should do so quickly and seek a suspension of the FTT decision at the same time.  </a:t>
            </a:r>
          </a:p>
          <a:p>
            <a:r>
              <a:rPr lang="en-US" dirty="0" smtClean="0"/>
              <a:t>Without a suspension, the FTT decision must be implemented.  </a:t>
            </a:r>
          </a:p>
          <a:p>
            <a:endParaRPr lang="en-US" dirty="0"/>
          </a:p>
        </p:txBody>
      </p:sp>
    </p:spTree>
    <p:extLst>
      <p:ext uri="{BB962C8B-B14F-4D97-AF65-F5344CB8AC3E}">
        <p14:creationId xmlns:p14="http://schemas.microsoft.com/office/powerpoint/2010/main" val="4184213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Bucks CC v ST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[2013] UKUT 470 </a:t>
            </a:r>
          </a:p>
          <a:p>
            <a:r>
              <a:rPr lang="en-US" dirty="0" smtClean="0"/>
              <a:t>Case compromised on the day of the hearing before hearing any argument to name parent’s school </a:t>
            </a:r>
          </a:p>
          <a:p>
            <a:r>
              <a:rPr lang="en-US" dirty="0" smtClean="0"/>
              <a:t>Judge ordered costs on the basis that the LA should have conceded before .  </a:t>
            </a:r>
          </a:p>
          <a:p>
            <a:r>
              <a:rPr lang="en-US" dirty="0" smtClean="0"/>
              <a:t>Judge set aside this decision on the basis that the case had truly compromised, and that should not judge a compromise in the same way as a defeat – and that it should be cautious about giving provisional views to the parties in the absence of evidence.  </a:t>
            </a:r>
          </a:p>
        </p:txBody>
      </p:sp>
    </p:spTree>
    <p:extLst>
      <p:ext uri="{BB962C8B-B14F-4D97-AF65-F5344CB8AC3E}">
        <p14:creationId xmlns:p14="http://schemas.microsoft.com/office/powerpoint/2010/main" val="2418803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Previous case law will still stand if the legislation is written in the same way – so meaning of special educational provision will alter slightly as the terminology has changed. </a:t>
            </a:r>
          </a:p>
          <a:p>
            <a:r>
              <a:rPr lang="en-US" dirty="0" smtClean="0"/>
              <a:t>Section 21(5) which extends /alters the definition of special educational provision does so in line with current case law – it implements Bromley v SENT into statute: so if health and social care “educates or trains” then it is special educational provision </a:t>
            </a:r>
          </a:p>
          <a:p>
            <a:r>
              <a:rPr lang="en-US" dirty="0" smtClean="0"/>
              <a:t>But note that definition of special educational needs has not changed.   </a:t>
            </a:r>
          </a:p>
          <a:p>
            <a:r>
              <a:rPr lang="en-US" dirty="0" smtClean="0"/>
              <a:t>Assume old law applies to the new Act unless the definitions/meanings have radically changed, which is not the case for most of the legislation – it is a tightening up , rather than a wholesale amendment of what is meant by planning for those with SEN.  </a:t>
            </a:r>
          </a:p>
          <a:p>
            <a:endParaRPr lang="en-US" dirty="0"/>
          </a:p>
        </p:txBody>
      </p:sp>
    </p:spTree>
    <p:extLst>
      <p:ext uri="{BB962C8B-B14F-4D97-AF65-F5344CB8AC3E}">
        <p14:creationId xmlns:p14="http://schemas.microsoft.com/office/powerpoint/2010/main" val="31050300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twin track appeal system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old , i.e. 1996 Act system and the new CFA 2014 act system will run in parallel for up to 4 years.  </a:t>
            </a:r>
          </a:p>
          <a:p>
            <a:r>
              <a:rPr lang="en-US" dirty="0" smtClean="0"/>
              <a:t>New case law on the new Act will not impact upon the old law unless it deals with identical statutory language or an issue common to both systems .  </a:t>
            </a:r>
          </a:p>
          <a:p>
            <a:r>
              <a:rPr lang="en-US" dirty="0" smtClean="0"/>
              <a:t>Case law on the New Act and its interpretation will only be relevant to decisions under the old Act if they have identical statutory language – i.e. meaning of special educational needs .  </a:t>
            </a:r>
          </a:p>
          <a:p>
            <a:r>
              <a:rPr lang="en-US" dirty="0" smtClean="0"/>
              <a:t>However, there may be some new “thinking” by the FTT as to the approach to be taken, knowing that these children will have EHIC plan if they are under 19 now.  </a:t>
            </a:r>
          </a:p>
          <a:p>
            <a:pPr marL="0" indent="0">
              <a:buNone/>
            </a:pPr>
            <a:endParaRPr lang="en-US" dirty="0"/>
          </a:p>
        </p:txBody>
      </p:sp>
    </p:spTree>
    <p:extLst>
      <p:ext uri="{BB962C8B-B14F-4D97-AF65-F5344CB8AC3E}">
        <p14:creationId xmlns:p14="http://schemas.microsoft.com/office/powerpoint/2010/main" val="740571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OBVIOUS AREAS OF CHALLENGE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Judicial Review if parent wants to use personal budget system in place under CFA 2014 but LA wishes to continue with Statement under 1996 Act </a:t>
            </a:r>
          </a:p>
          <a:p>
            <a:r>
              <a:rPr lang="en-US" dirty="0" smtClean="0"/>
              <a:t>Transferring from Statements to EHIC – when should it happen.  </a:t>
            </a:r>
          </a:p>
          <a:p>
            <a:r>
              <a:rPr lang="en-US" dirty="0" smtClean="0"/>
              <a:t>Post 16 provision – using s139 Guidance until 2015 which is not terribly useful. </a:t>
            </a:r>
          </a:p>
          <a:p>
            <a:r>
              <a:rPr lang="en-US" dirty="0" smtClean="0"/>
              <a:t>Post 16 provision in general – this is all new territory and will involve a lot of learning by all of us.  </a:t>
            </a:r>
            <a:endParaRPr lang="en-US" dirty="0"/>
          </a:p>
        </p:txBody>
      </p:sp>
    </p:spTree>
    <p:extLst>
      <p:ext uri="{BB962C8B-B14F-4D97-AF65-F5344CB8AC3E}">
        <p14:creationId xmlns:p14="http://schemas.microsoft.com/office/powerpoint/2010/main" val="3816879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AREAS OF CHALLENGE </a:t>
            </a:r>
            <a:endParaRPr lang="en-US" dirty="0"/>
          </a:p>
        </p:txBody>
      </p:sp>
      <p:sp>
        <p:nvSpPr>
          <p:cNvPr id="3" name="Content Placeholder 2"/>
          <p:cNvSpPr>
            <a:spLocks noGrp="1"/>
          </p:cNvSpPr>
          <p:nvPr>
            <p:ph idx="1"/>
          </p:nvPr>
        </p:nvSpPr>
        <p:spPr/>
        <p:txBody>
          <a:bodyPr/>
          <a:lstStyle/>
          <a:p>
            <a:r>
              <a:rPr lang="en-US" dirty="0" smtClean="0"/>
              <a:t>Whether or not the Care Act 2014 will allow parents to appeal social care provision to the FTT?  </a:t>
            </a:r>
          </a:p>
          <a:p>
            <a:r>
              <a:rPr lang="en-US" dirty="0" smtClean="0"/>
              <a:t>The crossover between health, social care and education will still be a major battleground, especially for those over 18 where things get a lot more blurred in terms of what is education and training.  </a:t>
            </a:r>
            <a:endParaRPr lang="en-US" dirty="0"/>
          </a:p>
        </p:txBody>
      </p:sp>
    </p:spTree>
    <p:extLst>
      <p:ext uri="{BB962C8B-B14F-4D97-AF65-F5344CB8AC3E}">
        <p14:creationId xmlns:p14="http://schemas.microsoft.com/office/powerpoint/2010/main" val="3772660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BUDGETS </a:t>
            </a:r>
            <a:endParaRPr lang="en-US" dirty="0"/>
          </a:p>
        </p:txBody>
      </p:sp>
      <p:sp>
        <p:nvSpPr>
          <p:cNvPr id="3" name="Content Placeholder 2"/>
          <p:cNvSpPr>
            <a:spLocks noGrp="1"/>
          </p:cNvSpPr>
          <p:nvPr>
            <p:ph idx="1"/>
          </p:nvPr>
        </p:nvSpPr>
        <p:spPr/>
        <p:txBody>
          <a:bodyPr/>
          <a:lstStyle/>
          <a:p>
            <a:r>
              <a:rPr lang="en-US" dirty="0" smtClean="0"/>
              <a:t>Whole host of challenges: </a:t>
            </a:r>
          </a:p>
          <a:p>
            <a:pPr>
              <a:buFontTx/>
              <a:buChar char="-"/>
            </a:pPr>
            <a:r>
              <a:rPr lang="en-US" dirty="0" smtClean="0"/>
              <a:t>How they are assessed and calculated: </a:t>
            </a:r>
          </a:p>
          <a:p>
            <a:pPr>
              <a:buFontTx/>
              <a:buChar char="-"/>
            </a:pPr>
            <a:r>
              <a:rPr lang="en-US" dirty="0" smtClean="0"/>
              <a:t>Against what form of notional cost ?  </a:t>
            </a:r>
          </a:p>
          <a:p>
            <a:pPr>
              <a:buFontTx/>
              <a:buChar char="-"/>
            </a:pPr>
            <a:r>
              <a:rPr lang="en-US" dirty="0" smtClean="0"/>
              <a:t>What happens when an LA wants a notional budget and a parent wants an actual one?  </a:t>
            </a:r>
          </a:p>
          <a:p>
            <a:pPr>
              <a:buFontTx/>
              <a:buChar char="-"/>
            </a:pPr>
            <a:r>
              <a:rPr lang="en-US" dirty="0" err="1" smtClean="0"/>
              <a:t>Organising</a:t>
            </a:r>
            <a:r>
              <a:rPr lang="en-US" dirty="0" smtClean="0"/>
              <a:t> payments to third parties </a:t>
            </a:r>
          </a:p>
          <a:p>
            <a:pPr>
              <a:buFontTx/>
              <a:buChar char="-"/>
            </a:pPr>
            <a:r>
              <a:rPr lang="en-US" dirty="0" smtClean="0"/>
              <a:t>Supervising direct payments/ensuring that parents give proper accountability.  </a:t>
            </a:r>
            <a:endParaRPr lang="en-US" dirty="0"/>
          </a:p>
        </p:txBody>
      </p:sp>
    </p:spTree>
    <p:extLst>
      <p:ext uri="{BB962C8B-B14F-4D97-AF65-F5344CB8AC3E}">
        <p14:creationId xmlns:p14="http://schemas.microsoft.com/office/powerpoint/2010/main" val="4212749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MEDIATION 	</a:t>
            </a:r>
            <a:endParaRPr lang="en-US" dirty="0"/>
          </a:p>
        </p:txBody>
      </p:sp>
      <p:sp>
        <p:nvSpPr>
          <p:cNvPr id="3" name="Content Placeholder 2"/>
          <p:cNvSpPr>
            <a:spLocks noGrp="1"/>
          </p:cNvSpPr>
          <p:nvPr>
            <p:ph idx="1"/>
          </p:nvPr>
        </p:nvSpPr>
        <p:spPr/>
        <p:txBody>
          <a:bodyPr/>
          <a:lstStyle/>
          <a:p>
            <a:r>
              <a:rPr lang="en-US" dirty="0" smtClean="0"/>
              <a:t>Given compulsory mediation under the new system , </a:t>
            </a:r>
          </a:p>
          <a:p>
            <a:pPr marL="514350" indent="-514350">
              <a:buAutoNum type="alphaLcParenBoth"/>
            </a:pPr>
            <a:r>
              <a:rPr lang="en-US" dirty="0" err="1" smtClean="0"/>
              <a:t>Organising</a:t>
            </a:r>
            <a:r>
              <a:rPr lang="en-US" dirty="0" smtClean="0"/>
              <a:t> and arranging mediation concerning health and social care provision alongside educational provision: </a:t>
            </a:r>
          </a:p>
          <a:p>
            <a:pPr marL="514350" indent="-514350">
              <a:buAutoNum type="alphaLcParenBoth"/>
            </a:pPr>
            <a:r>
              <a:rPr lang="en-US" dirty="0" smtClean="0"/>
              <a:t>Having in place appropriately qualified mediators: </a:t>
            </a:r>
          </a:p>
          <a:p>
            <a:pPr marL="514350" indent="-514350">
              <a:buAutoNum type="alphaLcParenBoth"/>
            </a:pPr>
            <a:r>
              <a:rPr lang="en-US" dirty="0" err="1" smtClean="0"/>
              <a:t>Organising</a:t>
            </a:r>
            <a:r>
              <a:rPr lang="en-US" dirty="0" smtClean="0"/>
              <a:t> a mediation certificate </a:t>
            </a:r>
            <a:endParaRPr lang="en-US" dirty="0"/>
          </a:p>
        </p:txBody>
      </p:sp>
    </p:spTree>
    <p:extLst>
      <p:ext uri="{BB962C8B-B14F-4D97-AF65-F5344CB8AC3E}">
        <p14:creationId xmlns:p14="http://schemas.microsoft.com/office/powerpoint/2010/main" val="15165257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PROBLEMS </a:t>
            </a:r>
            <a:endParaRPr lang="en-US" dirty="0"/>
          </a:p>
        </p:txBody>
      </p:sp>
      <p:sp>
        <p:nvSpPr>
          <p:cNvPr id="3" name="Content Placeholder 2"/>
          <p:cNvSpPr>
            <a:spLocks noGrp="1"/>
          </p:cNvSpPr>
          <p:nvPr>
            <p:ph idx="1"/>
          </p:nvPr>
        </p:nvSpPr>
        <p:spPr/>
        <p:txBody>
          <a:bodyPr/>
          <a:lstStyle/>
          <a:p>
            <a:r>
              <a:rPr lang="en-US" dirty="0" smtClean="0"/>
              <a:t>No </a:t>
            </a:r>
            <a:r>
              <a:rPr lang="en-US" dirty="0" err="1" smtClean="0"/>
              <a:t>standardisation</a:t>
            </a:r>
            <a:r>
              <a:rPr lang="en-US" dirty="0" smtClean="0"/>
              <a:t> of EHIC plans </a:t>
            </a:r>
          </a:p>
          <a:p>
            <a:r>
              <a:rPr lang="en-US" dirty="0" smtClean="0"/>
              <a:t>How does this work on transfer</a:t>
            </a:r>
          </a:p>
          <a:p>
            <a:r>
              <a:rPr lang="en-US" dirty="0" smtClean="0"/>
              <a:t>Wildly varying in quality – </a:t>
            </a:r>
            <a:r>
              <a:rPr lang="en-US" dirty="0" err="1" smtClean="0"/>
              <a:t>eg</a:t>
            </a:r>
            <a:r>
              <a:rPr lang="en-US" dirty="0" smtClean="0"/>
              <a:t> one I have seen says “How will [  ] feel?” – how do you quantify feelings?  </a:t>
            </a:r>
          </a:p>
          <a:p>
            <a:pPr marL="0" indent="0">
              <a:buNone/>
            </a:pPr>
            <a:endParaRPr lang="en-US" dirty="0"/>
          </a:p>
        </p:txBody>
      </p:sp>
    </p:spTree>
    <p:extLst>
      <p:ext uri="{BB962C8B-B14F-4D97-AF65-F5344CB8AC3E}">
        <p14:creationId xmlns:p14="http://schemas.microsoft.com/office/powerpoint/2010/main" val="21854680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16 	</a:t>
            </a:r>
            <a:endParaRPr lang="en-US" dirty="0"/>
          </a:p>
        </p:txBody>
      </p:sp>
      <p:sp>
        <p:nvSpPr>
          <p:cNvPr id="3" name="Content Placeholder 2"/>
          <p:cNvSpPr>
            <a:spLocks noGrp="1"/>
          </p:cNvSpPr>
          <p:nvPr>
            <p:ph idx="1"/>
          </p:nvPr>
        </p:nvSpPr>
        <p:spPr/>
        <p:txBody>
          <a:bodyPr/>
          <a:lstStyle/>
          <a:p>
            <a:r>
              <a:rPr lang="en-US" dirty="0" smtClean="0"/>
              <a:t>Will all plans be able to be amended some 7 months before transfer?  </a:t>
            </a:r>
          </a:p>
          <a:p>
            <a:r>
              <a:rPr lang="en-US" dirty="0" smtClean="0"/>
              <a:t>How will this process work? </a:t>
            </a:r>
          </a:p>
          <a:p>
            <a:r>
              <a:rPr lang="en-US" dirty="0" smtClean="0"/>
              <a:t>Gaining co-operation with the FE sector </a:t>
            </a:r>
          </a:p>
          <a:p>
            <a:r>
              <a:rPr lang="en-US" dirty="0" smtClean="0"/>
              <a:t>Training of the FE sector on Tribunal requirements.  </a:t>
            </a:r>
            <a:endParaRPr lang="en-US" dirty="0"/>
          </a:p>
        </p:txBody>
      </p:sp>
    </p:spTree>
    <p:extLst>
      <p:ext uri="{BB962C8B-B14F-4D97-AF65-F5344CB8AC3E}">
        <p14:creationId xmlns:p14="http://schemas.microsoft.com/office/powerpoint/2010/main" val="3314458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READING THE NEW CODE </a:t>
            </a:r>
            <a:endParaRPr lang="en-US" dirty="0"/>
          </a:p>
        </p:txBody>
      </p:sp>
      <p:pic>
        <p:nvPicPr>
          <p:cNvPr id="4" name="Content Placeholder 3" descr="photo-3.jpg"/>
          <p:cNvPicPr>
            <a:picLocks noGrp="1" noChangeAspect="1"/>
          </p:cNvPicPr>
          <p:nvPr>
            <p:ph idx="1"/>
          </p:nvPr>
        </p:nvPicPr>
        <p:blipFill>
          <a:blip r:embed="rId2">
            <a:extLst>
              <a:ext uri="{28A0092B-C50C-407E-A947-70E740481C1C}">
                <a14:useLocalDpi xmlns:a14="http://schemas.microsoft.com/office/drawing/2010/main" val="0"/>
              </a:ext>
            </a:extLst>
          </a:blip>
          <a:srcRect t="13336" b="13336"/>
          <a:stretch>
            <a:fillRect/>
          </a:stretch>
        </p:blipFill>
        <p:spPr/>
      </p:pic>
    </p:spTree>
    <p:extLst>
      <p:ext uri="{BB962C8B-B14F-4D97-AF65-F5344CB8AC3E}">
        <p14:creationId xmlns:p14="http://schemas.microsoft.com/office/powerpoint/2010/main" val="3049068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 V HACKNEY LEARNING TRUST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[2014] EWCA </a:t>
            </a:r>
            <a:r>
              <a:rPr lang="en-US" dirty="0" err="1" smtClean="0"/>
              <a:t>Civ</a:t>
            </a:r>
            <a:r>
              <a:rPr lang="en-US" dirty="0" smtClean="0"/>
              <a:t> 397 </a:t>
            </a:r>
          </a:p>
          <a:p>
            <a:pPr>
              <a:buFontTx/>
              <a:buChar char="-"/>
            </a:pPr>
            <a:r>
              <a:rPr lang="en-US" dirty="0" smtClean="0"/>
              <a:t>Does Schedule 27 paragraph 8 mean that the Authority has to consider s9?  </a:t>
            </a:r>
          </a:p>
          <a:p>
            <a:pPr>
              <a:buFontTx/>
              <a:buChar char="-"/>
            </a:pPr>
            <a:r>
              <a:rPr lang="en-US" dirty="0" smtClean="0"/>
              <a:t>Hackney refused a change of placement from a Hackney special school  to an Islington special school – alleged inefficient use of resources as Islington would recoup £26k cost of the placement.  </a:t>
            </a:r>
          </a:p>
          <a:p>
            <a:pPr>
              <a:buFontTx/>
              <a:buChar char="-"/>
            </a:pPr>
            <a:r>
              <a:rPr lang="en-US" dirty="0" smtClean="0"/>
              <a:t>FTT determined that practical factors did not outweigh the additional costs </a:t>
            </a:r>
            <a:endParaRPr lang="en-US" dirty="0"/>
          </a:p>
        </p:txBody>
      </p:sp>
    </p:spTree>
    <p:extLst>
      <p:ext uri="{BB962C8B-B14F-4D97-AF65-F5344CB8AC3E}">
        <p14:creationId xmlns:p14="http://schemas.microsoft.com/office/powerpoint/2010/main" val="3781815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 V HACKNEY (2)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Appeal to UT on the basis that s9 had not been looked at – if this had been, then no unreasonable public expenditure.  The judge decided s9 was not engaged and the only exercise was that under </a:t>
            </a:r>
            <a:r>
              <a:rPr lang="en-US" dirty="0" err="1" smtClean="0"/>
              <a:t>para</a:t>
            </a:r>
            <a:r>
              <a:rPr lang="en-US" dirty="0" smtClean="0"/>
              <a:t> 8 of Schedule 27.  </a:t>
            </a:r>
          </a:p>
          <a:p>
            <a:r>
              <a:rPr lang="en-US" dirty="0" smtClean="0"/>
              <a:t>CA said he was wrong.  Section 9 is engaged by reason of s324(4) of the Act under </a:t>
            </a:r>
            <a:r>
              <a:rPr lang="en-US" dirty="0" err="1" smtClean="0"/>
              <a:t>para</a:t>
            </a:r>
            <a:r>
              <a:rPr lang="en-US" dirty="0" smtClean="0"/>
              <a:t> 8 of Schedule 27 so that the there is a power to use s9 and to name it.  The Court found that the desirability of ensuring that a school is appropriate for a child has as much during the life of the Statement as at its inception.   </a:t>
            </a:r>
            <a:endParaRPr lang="en-US" dirty="0"/>
          </a:p>
        </p:txBody>
      </p:sp>
    </p:spTree>
    <p:extLst>
      <p:ext uri="{BB962C8B-B14F-4D97-AF65-F5344CB8AC3E}">
        <p14:creationId xmlns:p14="http://schemas.microsoft.com/office/powerpoint/2010/main" val="3956083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Impact </a:t>
            </a:r>
            <a:endParaRPr lang="en-US" dirty="0"/>
          </a:p>
        </p:txBody>
      </p:sp>
      <p:sp>
        <p:nvSpPr>
          <p:cNvPr id="3" name="Content Placeholder 2"/>
          <p:cNvSpPr>
            <a:spLocks noGrp="1"/>
          </p:cNvSpPr>
          <p:nvPr>
            <p:ph idx="1"/>
          </p:nvPr>
        </p:nvSpPr>
        <p:spPr/>
        <p:txBody>
          <a:bodyPr/>
          <a:lstStyle/>
          <a:p>
            <a:r>
              <a:rPr lang="en-US" dirty="0" smtClean="0"/>
              <a:t>New law replicates old law on granting the right of change </a:t>
            </a:r>
          </a:p>
          <a:p>
            <a:r>
              <a:rPr lang="en-US" dirty="0" smtClean="0"/>
              <a:t>Means will have to identify public expenditure of both local authorities and whether or not savings of one with recoupment of another.  </a:t>
            </a:r>
          </a:p>
          <a:p>
            <a:pPr marL="0" indent="0">
              <a:buNone/>
            </a:pPr>
            <a:endParaRPr lang="en-US" dirty="0"/>
          </a:p>
        </p:txBody>
      </p:sp>
    </p:spTree>
    <p:extLst>
      <p:ext uri="{BB962C8B-B14F-4D97-AF65-F5344CB8AC3E}">
        <p14:creationId xmlns:p14="http://schemas.microsoft.com/office/powerpoint/2010/main" val="3387118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 v Warrington </a:t>
            </a:r>
            <a:endParaRPr lang="en-US" dirty="0"/>
          </a:p>
        </p:txBody>
      </p:sp>
      <p:sp>
        <p:nvSpPr>
          <p:cNvPr id="3" name="Content Placeholder 2"/>
          <p:cNvSpPr>
            <a:spLocks noGrp="1"/>
          </p:cNvSpPr>
          <p:nvPr>
            <p:ph idx="1"/>
          </p:nvPr>
        </p:nvSpPr>
        <p:spPr/>
        <p:txBody>
          <a:bodyPr/>
          <a:lstStyle/>
          <a:p>
            <a:r>
              <a:rPr lang="en-US" dirty="0" smtClean="0"/>
              <a:t>[2014] EWCA </a:t>
            </a:r>
            <a:r>
              <a:rPr lang="en-US" dirty="0" err="1" smtClean="0"/>
              <a:t>Civ</a:t>
            </a:r>
            <a:r>
              <a:rPr lang="en-US" dirty="0" smtClean="0"/>
              <a:t> 398 </a:t>
            </a:r>
          </a:p>
          <a:p>
            <a:r>
              <a:rPr lang="en-US" dirty="0" smtClean="0"/>
              <a:t>What is public expenditure under s9 of the EA 1996?  </a:t>
            </a:r>
          </a:p>
          <a:p>
            <a:r>
              <a:rPr lang="en-US" dirty="0" smtClean="0"/>
              <a:t>Section 9 is retained under the CFA 1996 – the EA 1996 is not repealed in this respect.  </a:t>
            </a:r>
          </a:p>
          <a:p>
            <a:r>
              <a:rPr lang="en-US" dirty="0" smtClean="0"/>
              <a:t>New extended definition of SEN in s21(5) to include health or social care provision which educated or train a child or young person.  </a:t>
            </a:r>
            <a:endParaRPr lang="en-US" dirty="0"/>
          </a:p>
        </p:txBody>
      </p:sp>
    </p:spTree>
    <p:extLst>
      <p:ext uri="{BB962C8B-B14F-4D97-AF65-F5344CB8AC3E}">
        <p14:creationId xmlns:p14="http://schemas.microsoft.com/office/powerpoint/2010/main" val="486177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 v Warrington (2) </a:t>
            </a:r>
            <a:endParaRPr lang="en-US" dirty="0"/>
          </a:p>
        </p:txBody>
      </p:sp>
      <p:sp>
        <p:nvSpPr>
          <p:cNvPr id="3" name="Content Placeholder 2"/>
          <p:cNvSpPr>
            <a:spLocks noGrp="1"/>
          </p:cNvSpPr>
          <p:nvPr>
            <p:ph idx="1"/>
          </p:nvPr>
        </p:nvSpPr>
        <p:spPr/>
        <p:txBody>
          <a:bodyPr/>
          <a:lstStyle/>
          <a:p>
            <a:r>
              <a:rPr lang="en-US" dirty="0" smtClean="0"/>
              <a:t>Facts: parents wanted residential special school: LA wanted day school plus respite care.  Argument as to whether or not respite costs should be included when assessing the costs of the respective placements. </a:t>
            </a:r>
          </a:p>
          <a:p>
            <a:r>
              <a:rPr lang="en-US" dirty="0" smtClean="0"/>
              <a:t>UT found that such costs were not public expenditure as that simply meant expenditure of the education budget.  </a:t>
            </a:r>
            <a:endParaRPr lang="en-US" dirty="0"/>
          </a:p>
        </p:txBody>
      </p:sp>
    </p:spTree>
    <p:extLst>
      <p:ext uri="{BB962C8B-B14F-4D97-AF65-F5344CB8AC3E}">
        <p14:creationId xmlns:p14="http://schemas.microsoft.com/office/powerpoint/2010/main" val="196757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 v Warrington (3) </a:t>
            </a:r>
            <a:endParaRPr lang="en-US" dirty="0"/>
          </a:p>
        </p:txBody>
      </p:sp>
      <p:sp>
        <p:nvSpPr>
          <p:cNvPr id="3" name="Content Placeholder 2"/>
          <p:cNvSpPr>
            <a:spLocks noGrp="1"/>
          </p:cNvSpPr>
          <p:nvPr>
            <p:ph idx="1"/>
          </p:nvPr>
        </p:nvSpPr>
        <p:spPr/>
        <p:txBody>
          <a:bodyPr>
            <a:normAutofit fontScale="92500"/>
          </a:bodyPr>
          <a:lstStyle/>
          <a:p>
            <a:r>
              <a:rPr lang="en-US" dirty="0" smtClean="0"/>
              <a:t>CA reversed this.  </a:t>
            </a:r>
          </a:p>
          <a:p>
            <a:r>
              <a:rPr lang="en-US" dirty="0" smtClean="0"/>
              <a:t>Public expenditure means spending by a public body, as opposed to a private body.  If it were to limit scrutiny to simply the education budget, Parliament would have said so.  </a:t>
            </a:r>
          </a:p>
          <a:p>
            <a:r>
              <a:rPr lang="en-US" dirty="0" smtClean="0"/>
              <a:t>See contrast between Schedule 27 and s9 i.e. resources compared to public expenditure.  </a:t>
            </a:r>
          </a:p>
          <a:p>
            <a:r>
              <a:rPr lang="en-US" dirty="0" smtClean="0"/>
              <a:t>Could not therefore leave out respite care costs.  </a:t>
            </a:r>
            <a:endParaRPr lang="en-US" dirty="0"/>
          </a:p>
        </p:txBody>
      </p:sp>
    </p:spTree>
    <p:extLst>
      <p:ext uri="{BB962C8B-B14F-4D97-AF65-F5344CB8AC3E}">
        <p14:creationId xmlns:p14="http://schemas.microsoft.com/office/powerpoint/2010/main" val="9923344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137</TotalTime>
  <Words>1868</Words>
  <Application>Microsoft Office PowerPoint</Application>
  <PresentationFormat>On-screen Show (4:3)</PresentationFormat>
  <Paragraphs>129</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OUT OF CHAOS COMES ORDER </vt:lpstr>
      <vt:lpstr>SEN CASE LAW </vt:lpstr>
      <vt:lpstr>READING THE NEW CODE </vt:lpstr>
      <vt:lpstr>SM V HACKNEY LEARNING TRUST</vt:lpstr>
      <vt:lpstr>SM V HACKNEY (2)  </vt:lpstr>
      <vt:lpstr>Practical Impact </vt:lpstr>
      <vt:lpstr>WH v Warrington </vt:lpstr>
      <vt:lpstr>WH v Warrington (2) </vt:lpstr>
      <vt:lpstr>WH v Warrington (3) </vt:lpstr>
      <vt:lpstr>WH v Warrington (4) </vt:lpstr>
      <vt:lpstr>Which costs?  </vt:lpstr>
      <vt:lpstr>Practical steps to take </vt:lpstr>
      <vt:lpstr>CM v Surrey  </vt:lpstr>
      <vt:lpstr>CM v Surrey (2) </vt:lpstr>
      <vt:lpstr>K v The Authority </vt:lpstr>
      <vt:lpstr>SG v LB Bromley  </vt:lpstr>
      <vt:lpstr>TB v  Essex CC </vt:lpstr>
      <vt:lpstr>TB v Essex ( 2 )</vt:lpstr>
      <vt:lpstr>BUCKS CC V HW</vt:lpstr>
      <vt:lpstr>Bucks CC v HW (2) </vt:lpstr>
      <vt:lpstr>Bucks CC v ST </vt:lpstr>
      <vt:lpstr>THE FUTURE  </vt:lpstr>
      <vt:lpstr>The twin track appeal system  </vt:lpstr>
      <vt:lpstr>OBVIOUS AREAS OF CHALLENGE </vt:lpstr>
      <vt:lpstr>FURTHER AREAS OF CHALLENGE </vt:lpstr>
      <vt:lpstr>PERSONAL BUDGETS </vt:lpstr>
      <vt:lpstr>MEDIATION  </vt:lpstr>
      <vt:lpstr>FURTHER PROBLEMS </vt:lpstr>
      <vt:lpstr>POST 16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 OF CHAOS COMES ORDER</dc:title>
  <dc:creator>fiona scolding</dc:creator>
  <cp:lastModifiedBy>Chris.Luck</cp:lastModifiedBy>
  <cp:revision>13</cp:revision>
  <dcterms:created xsi:type="dcterms:W3CDTF">2014-06-16T14:07:59Z</dcterms:created>
  <dcterms:modified xsi:type="dcterms:W3CDTF">2014-06-16T18:56:30Z</dcterms:modified>
</cp:coreProperties>
</file>